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69" r:id="rId4"/>
    <p:sldId id="258" r:id="rId5"/>
    <p:sldId id="260" r:id="rId6"/>
    <p:sldId id="257" r:id="rId7"/>
    <p:sldId id="261" r:id="rId8"/>
    <p:sldId id="262" r:id="rId9"/>
    <p:sldId id="264" r:id="rId10"/>
    <p:sldId id="266" r:id="rId11"/>
    <p:sldId id="268" r:id="rId12"/>
    <p:sldId id="263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29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ru-RU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631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ru-RU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44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952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ru-RU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ru-RU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94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ru-RU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ru-RU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63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54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450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ru-RU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3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961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ru-RU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40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ru-RU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34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ru-RU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ru-RU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38834-85CD-482A-B5C8-1E896DADFEBF}" type="datetimeFigureOut">
              <a:rPr lang="ru-RU" smtClean="0"/>
              <a:t>17.04.2014</a:t>
            </a:fld>
            <a:endParaRPr lang="ru-RU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B7B15-82AF-4E79-9E58-44BA73C79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698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hyperlink" Target="mailto:Zakir.sheripov@mail.ru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83568" y="548680"/>
            <a:ext cx="79208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</a:t>
            </a:r>
            <a:r>
              <a:rPr lang="ru-RU" sz="2000" dirty="0" smtClean="0"/>
              <a:t> Министерство </a:t>
            </a:r>
            <a:r>
              <a:rPr lang="ru-RU" sz="2000" dirty="0"/>
              <a:t>образования Республики Беларусь</a:t>
            </a:r>
          </a:p>
          <a:p>
            <a:pPr indent="0">
              <a:buNone/>
            </a:pPr>
            <a:r>
              <a:rPr lang="ru-RU" sz="2000" dirty="0" smtClean="0"/>
              <a:t>                     </a:t>
            </a:r>
          </a:p>
          <a:p>
            <a:pPr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     УО  </a:t>
            </a:r>
            <a:r>
              <a:rPr lang="ru-RU" sz="2000" dirty="0"/>
              <a:t>« Гомельский государственный университет им. </a:t>
            </a:r>
            <a:r>
              <a:rPr lang="ru-RU" sz="2000" dirty="0" smtClean="0"/>
              <a:t>Ф. Скорины» </a:t>
            </a:r>
            <a:endParaRPr lang="ru-RU" sz="2000" dirty="0"/>
          </a:p>
          <a:p>
            <a:r>
              <a:rPr lang="en-US" sz="2000" dirty="0"/>
              <a:t>                                  </a:t>
            </a:r>
            <a:endParaRPr lang="ru-RU" sz="2000" dirty="0" smtClean="0"/>
          </a:p>
          <a:p>
            <a:r>
              <a:rPr lang="ru-RU" sz="2000" dirty="0"/>
              <a:t> </a:t>
            </a:r>
            <a:r>
              <a:rPr lang="ru-RU" sz="2000" dirty="0" smtClean="0"/>
              <a:t>                                       </a:t>
            </a:r>
            <a:r>
              <a:rPr lang="en-US" sz="2000" dirty="0" smtClean="0"/>
              <a:t>      </a:t>
            </a:r>
            <a:r>
              <a:rPr lang="ru-RU" sz="2000" dirty="0"/>
              <a:t>Физический факультет</a:t>
            </a:r>
          </a:p>
          <a:p>
            <a:pPr indent="0">
              <a:buNone/>
            </a:pPr>
            <a:endParaRPr lang="ru-RU" dirty="0" smtClean="0"/>
          </a:p>
          <a:p>
            <a:pPr indent="0">
              <a:buNone/>
            </a:pPr>
            <a:endParaRPr lang="ru-RU" dirty="0"/>
          </a:p>
          <a:p>
            <a:pPr indent="0">
              <a:buNone/>
            </a:pPr>
            <a:r>
              <a:rPr lang="ru-RU" dirty="0" smtClean="0"/>
              <a:t>                                 </a:t>
            </a:r>
            <a:r>
              <a:rPr lang="ru-RU" sz="2400" dirty="0" smtClean="0"/>
              <a:t>Тема проекта:      «Моя Родина»</a:t>
            </a:r>
          </a:p>
          <a:p>
            <a:r>
              <a:rPr lang="ru-RU" dirty="0" smtClean="0"/>
              <a:t>            </a:t>
            </a:r>
            <a:endParaRPr lang="ru-RU" dirty="0"/>
          </a:p>
          <a:p>
            <a:pPr indent="0">
              <a:buNone/>
            </a:pPr>
            <a:endParaRPr lang="ru-RU" dirty="0"/>
          </a:p>
          <a:p>
            <a:pPr indent="0">
              <a:buNone/>
            </a:pPr>
            <a:endParaRPr lang="ru-RU" dirty="0" smtClean="0"/>
          </a:p>
          <a:p>
            <a:pPr indent="0">
              <a:buNone/>
            </a:pPr>
            <a:endParaRPr lang="ru-RU" dirty="0"/>
          </a:p>
          <a:p>
            <a:pPr indent="0">
              <a:buNone/>
            </a:pPr>
            <a:endParaRPr lang="ru-RU" dirty="0" smtClean="0"/>
          </a:p>
          <a:p>
            <a:pPr indent="0">
              <a:buNone/>
            </a:pPr>
            <a:endParaRPr lang="ru-RU" dirty="0"/>
          </a:p>
          <a:p>
            <a:r>
              <a:rPr lang="ru-RU" dirty="0"/>
              <a:t>Автор проекта:  </a:t>
            </a:r>
            <a:r>
              <a:rPr lang="ru-RU" dirty="0" smtClean="0"/>
              <a:t>Шерипов Закир  Юсупбаевич</a:t>
            </a:r>
            <a:endParaRPr lang="ru-RU" dirty="0"/>
          </a:p>
          <a:p>
            <a:pPr indent="0">
              <a:buNone/>
            </a:pPr>
            <a:endParaRPr lang="ru-RU" dirty="0" smtClean="0"/>
          </a:p>
          <a:p>
            <a:pPr indent="0">
              <a:buNone/>
            </a:pPr>
            <a:endParaRPr lang="ru-RU" dirty="0"/>
          </a:p>
          <a:p>
            <a:pPr indent="0">
              <a:buNone/>
            </a:pPr>
            <a:r>
              <a:rPr lang="ru-RU" dirty="0" smtClean="0"/>
              <a:t>   студент </a:t>
            </a:r>
            <a:r>
              <a:rPr lang="en-US" dirty="0" smtClean="0"/>
              <a:t>   </a:t>
            </a:r>
            <a:r>
              <a:rPr lang="ru-RU" dirty="0"/>
              <a:t>группы АС-26</a:t>
            </a:r>
          </a:p>
          <a:p>
            <a:pPr indent="0">
              <a:buNone/>
            </a:pPr>
            <a:r>
              <a:rPr lang="ru-RU" dirty="0">
                <a:hlinkClick r:id="rId4"/>
              </a:rPr>
              <a:t> </a:t>
            </a:r>
          </a:p>
          <a:p>
            <a:pPr indent="0">
              <a:buNone/>
            </a:pPr>
            <a:r>
              <a:rPr lang="ru-RU" dirty="0" smtClean="0">
                <a:hlinkClick r:id="rId4"/>
              </a:rPr>
              <a:t> </a:t>
            </a:r>
            <a:r>
              <a:rPr lang="en-US" dirty="0">
                <a:hlinkClick r:id="rId4"/>
              </a:rPr>
              <a:t>Zakir.sheripov@mail.ru</a:t>
            </a:r>
            <a:r>
              <a:rPr lang="en-US" dirty="0"/>
              <a:t> </a:t>
            </a:r>
            <a:r>
              <a:rPr lang="ru-RU" dirty="0"/>
              <a:t>.</a:t>
            </a:r>
            <a:r>
              <a:rPr lang="en-US" dirty="0"/>
              <a:t>  </a:t>
            </a:r>
            <a:r>
              <a:rPr lang="ru-RU" dirty="0"/>
              <a:t>            </a:t>
            </a:r>
            <a:r>
              <a:rPr lang="ru-RU" dirty="0" smtClean="0"/>
              <a:t>                                           </a:t>
            </a:r>
            <a:r>
              <a:rPr lang="en-US" dirty="0"/>
              <a:t>+37533 384 44 94   </a:t>
            </a:r>
            <a:endParaRPr lang="ru-RU" dirty="0"/>
          </a:p>
        </p:txBody>
      </p:sp>
      <p:pic>
        <p:nvPicPr>
          <p:cNvPr id="8" name="Тюркские гимны - Гимн Туркменистан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410481"/>
      </p:ext>
    </p:extLst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15212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этой през</a:t>
            </a:r>
            <a:r>
              <a:rPr lang="ru-RU" dirty="0"/>
              <a:t>е</a:t>
            </a:r>
            <a:r>
              <a:rPr lang="ru-RU" dirty="0" smtClean="0"/>
              <a:t>нтации я расскажу вам о моей Родине !!!</a:t>
            </a:r>
            <a:endParaRPr lang="ru-RU" dirty="0"/>
          </a:p>
        </p:txBody>
      </p:sp>
      <p:pic>
        <p:nvPicPr>
          <p:cNvPr id="1026" name="Picture 2" descr="C:\Users\Geldiyev\Desktop\turkmenista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34666"/>
            <a:ext cx="6979086" cy="376290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59632" y="5103674"/>
            <a:ext cx="69847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Туркмения (официально </a:t>
            </a:r>
            <a:r>
              <a:rPr lang="ru-RU" dirty="0" err="1"/>
              <a:t>Туркмениста́н</a:t>
            </a:r>
            <a:r>
              <a:rPr lang="ru-RU" dirty="0"/>
              <a:t>, туркм. </a:t>
            </a:r>
            <a:r>
              <a:rPr lang="ru-RU" dirty="0" err="1"/>
              <a:t>Türkmenistan</a:t>
            </a:r>
            <a:r>
              <a:rPr lang="ru-RU" dirty="0"/>
              <a:t>) — государство в Центральной Азии.</a:t>
            </a:r>
          </a:p>
          <a:p>
            <a:r>
              <a:rPr lang="ru-RU" dirty="0"/>
              <a:t>Граничит с Афганистаном и Ираном на юге, Казахстаном и Узбекистаном на севере, омывается внутренним Каспийским морем на западе, выхода к мировому океану не имеет.</a:t>
            </a:r>
          </a:p>
        </p:txBody>
      </p:sp>
    </p:spTree>
    <p:extLst>
      <p:ext uri="{BB962C8B-B14F-4D97-AF65-F5344CB8AC3E}">
        <p14:creationId xmlns:p14="http://schemas.microsoft.com/office/powerpoint/2010/main" val="3039007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zakir\Pictures\turkmenistan_flag_drapeau_bandiera_bandeira_flagga-1969px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" y="1538697"/>
            <a:ext cx="4534600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6041" y="892365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Флаг  </a:t>
            </a:r>
            <a:r>
              <a:rPr lang="ru-RU" dirty="0" smtClean="0"/>
              <a:t>Туркменистана</a:t>
            </a:r>
            <a:endParaRPr lang="ru-RU" dirty="0"/>
          </a:p>
          <a:p>
            <a:r>
              <a:rPr lang="ru-RU" dirty="0"/>
              <a:t>Дата  принятия:  19.02.1992</a:t>
            </a:r>
          </a:p>
        </p:txBody>
      </p:sp>
      <p:pic>
        <p:nvPicPr>
          <p:cNvPr id="6147" name="Picture 3" descr="C:\Users\zakir\Pictures\f0853788-93aa-487d-8c99-2f081095608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540" y="1538697"/>
            <a:ext cx="4211960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932040" y="892366"/>
            <a:ext cx="41404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Герб  Туркменистана</a:t>
            </a:r>
          </a:p>
          <a:p>
            <a:r>
              <a:rPr lang="ru-RU" dirty="0"/>
              <a:t>Дата  принятия:  15.08.2003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-36734" y="4942868"/>
            <a:ext cx="91435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Государственный герб Туркменистана представляет собой восьмигранник зеленого цвета с желто-золотистой каймой, в который вписаны два круга голубого и красного цветов. Круги разделены между собой желто-золотистыми полосами одинаковой ширины. На зеленом фоне восьмигранника вокруг красного круга изображены основные элементы национального богатства и символики </a:t>
            </a:r>
            <a:r>
              <a:rPr lang="ru-RU" sz="1600" dirty="0" err="1"/>
              <a:t>госудаpства</a:t>
            </a:r>
            <a:r>
              <a:rPr lang="ru-RU" sz="1600" dirty="0"/>
              <a:t>. В нижней части — семь раскрытых </a:t>
            </a:r>
            <a:r>
              <a:rPr lang="ru-RU" sz="1600" dirty="0" err="1"/>
              <a:t>пятистворчатых</a:t>
            </a:r>
            <a:r>
              <a:rPr lang="ru-RU" sz="1600" dirty="0"/>
              <a:t> коробочек белого хлопка с зелеными листьями. В средней части — колосья пшеницы желто-золотистого цвета, по два колоса с каждой стороны герба. В верхней части — полумесяц с пятью пятиконечными звездами белого цвета. </a:t>
            </a:r>
          </a:p>
        </p:txBody>
      </p:sp>
    </p:spTree>
    <p:extLst>
      <p:ext uri="{BB962C8B-B14F-4D97-AF65-F5344CB8AC3E}">
        <p14:creationId xmlns:p14="http://schemas.microsoft.com/office/powerpoint/2010/main" val="681161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Основные сведения о государстве</a:t>
            </a:r>
            <a:endParaRPr lang="ru-RU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214925"/>
            <a:ext cx="4546848" cy="4824536"/>
          </a:xfrm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200" b="1" i="1" dirty="0" smtClean="0"/>
              <a:t>	Форма </a:t>
            </a:r>
            <a:r>
              <a:rPr lang="ru-RU" sz="1200" b="1" i="1" dirty="0"/>
              <a:t>правления — президентская республика. Глава государства — президент, избираемый прямым тайным голосованием сроком на 5 лет</a:t>
            </a:r>
            <a:r>
              <a:rPr lang="ru-RU" sz="1200" b="1" i="1" dirty="0" smtClean="0"/>
              <a:t>.</a:t>
            </a:r>
            <a:endParaRPr lang="ru-RU" sz="1200" b="1" i="1" dirty="0"/>
          </a:p>
          <a:p>
            <a:pPr marL="0" indent="0">
              <a:buNone/>
            </a:pPr>
            <a:r>
              <a:rPr lang="ru-RU" sz="1200" b="1" i="1" dirty="0" smtClean="0"/>
              <a:t>	Пожизненным </a:t>
            </a:r>
            <a:r>
              <a:rPr lang="ru-RU" sz="1200" b="1" i="1" dirty="0"/>
              <a:t>президентом Туркмении до 21 декабря 2006 года был Сапармурат Ниязов, сменивший своё имя на Туркменбаши. В настоящее время президентом является Гурбангулы Бердымухаммедов.</a:t>
            </a:r>
          </a:p>
          <a:p>
            <a:pPr marL="0" indent="0">
              <a:buNone/>
            </a:pPr>
            <a:r>
              <a:rPr lang="ru-RU" sz="1200" b="1" i="1" dirty="0" smtClean="0"/>
              <a:t>	Законодательный </a:t>
            </a:r>
            <a:r>
              <a:rPr lang="ru-RU" sz="1200" b="1" i="1" dirty="0"/>
              <a:t>орган — Меджлис (парламент, 125 членов). Депутаты избираются на 5 лет в одномандатных округах. Компетенция меджлиса — принятие законов, принятие и изменение Конституции.</a:t>
            </a:r>
          </a:p>
          <a:p>
            <a:pPr marL="0" indent="0">
              <a:buNone/>
            </a:pPr>
            <a:r>
              <a:rPr lang="ru-RU" sz="1200" b="1" i="1" dirty="0" smtClean="0"/>
              <a:t>	Ранее </a:t>
            </a:r>
            <a:r>
              <a:rPr lang="ru-RU" sz="1200" b="1" i="1" dirty="0"/>
              <a:t>в Конституции был указан ещё один законодательный орган — назначаемый и избираемый Халк маслахаты(Народный совет, надпарламент, 2507 членов). Он состоял из президента, депутатов Меджлиса, избранных на 5 лет народных представителей (халк векиллери), представителей судебной власти, министров, глав региональных администраций (областей — велаятов и районов — этрапов), представителей общественных организаций, старейшины.Халк маслахаты обсуждал вопросы общегосударственной политики (внесение изменений в конституцию, проведение выборов и референдумов, утверждение программ развития страны и т. д.). Сессии проводились не реже одного раза в год. Пожизненным председателем Халк маслахаты до 2007 </a:t>
            </a:r>
            <a:r>
              <a:rPr lang="ru-RU" sz="1200" b="1" i="1" dirty="0" smtClean="0"/>
              <a:t>года</a:t>
            </a:r>
            <a:r>
              <a:rPr lang="ru-RU" sz="1200" b="1" i="1" dirty="0"/>
              <a:t> был Сапармурат Ниязов. Затем председателем был избран Гурбангулы Бердымухаммедов. В соответствии с изменённой Конституцией Народный совет прекратил своё существование, его полномочия были переданы Меджлису и Президенту</a:t>
            </a:r>
            <a:r>
              <a:rPr lang="ru-RU" sz="1200" b="1" i="1" dirty="0" smtClean="0"/>
              <a:t>.</a:t>
            </a:r>
            <a:endParaRPr lang="ru-RU" sz="1200" b="1" i="1" dirty="0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5099350" y="3627193"/>
            <a:ext cx="3960440" cy="4949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pic>
        <p:nvPicPr>
          <p:cNvPr id="4" name="Picture 2" descr="C:\Users\zakir\Pictures\presidentniyazovpressconference.jpg.w300h2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88074"/>
            <a:ext cx="3384377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zakir\Pictures\photo_751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4122120"/>
            <a:ext cx="3456384" cy="2475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9964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8000">
        <p15:prstTrans prst="pageCurlDoubl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764704"/>
          </a:xfrm>
        </p:spPr>
        <p:txBody>
          <a:bodyPr/>
          <a:lstStyle/>
          <a:p>
            <a:r>
              <a:rPr lang="ru-RU" dirty="0" smtClean="0"/>
              <a:t>Немного о родном городе</a:t>
            </a:r>
            <a:endParaRPr lang="ru-RU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980728"/>
            <a:ext cx="5194920" cy="514543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/>
              <a:t>Город расположен на берегу Красноводского залива, в 520 км к северо-западу от Ашхабада, с которым соединён автомобильной и железной дорогами.</a:t>
            </a:r>
          </a:p>
          <a:p>
            <a:pPr marL="0" indent="0">
              <a:buNone/>
            </a:pPr>
            <a:r>
              <a:rPr lang="ru-RU" dirty="0"/>
              <a:t>С азербайджанским Баку на западном берегу Каспийского моря город соединяет паромная переправа (270 км).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Активно </a:t>
            </a:r>
            <a:r>
              <a:rPr lang="ru-RU" dirty="0"/>
              <a:t>развивающийся морской курорт </a:t>
            </a:r>
            <a:r>
              <a:rPr lang="ru-RU" dirty="0" smtClean="0"/>
              <a:t>Аваза </a:t>
            </a:r>
            <a:r>
              <a:rPr lang="ru-RU" dirty="0"/>
              <a:t>расположен в 12 км к западу от центра </a:t>
            </a:r>
            <a:r>
              <a:rPr lang="ru-RU" dirty="0" smtClean="0"/>
              <a:t>города. </a:t>
            </a:r>
            <a:r>
              <a:rPr lang="ru-RU" dirty="0"/>
              <a:t>В Красноводскому заливу приурочен Красноводский </a:t>
            </a:r>
            <a:r>
              <a:rPr lang="ru-RU" dirty="0" smtClean="0"/>
              <a:t>заповедник.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	Отель </a:t>
            </a:r>
            <a:r>
              <a:rPr lang="ru-RU" dirty="0"/>
              <a:t>«Сердар» в туристической зоне Аваза</a:t>
            </a:r>
          </a:p>
          <a:p>
            <a:pPr marL="0" indent="0">
              <a:buNone/>
            </a:pPr>
            <a:r>
              <a:rPr lang="ru-RU" dirty="0"/>
              <a:t>Аэропорт </a:t>
            </a:r>
            <a:r>
              <a:rPr lang="ru-RU" dirty="0" smtClean="0"/>
              <a:t>города.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	В </a:t>
            </a:r>
            <a:r>
              <a:rPr lang="ru-RU" dirty="0"/>
              <a:t>районе города проходили съемки фильмов «Дни затмения» Александра Сокурова и «Сорок первый» Григория Чухрая.</a:t>
            </a:r>
          </a:p>
          <a:p>
            <a:pPr marL="0" indent="0">
              <a:buNone/>
            </a:pPr>
            <a:r>
              <a:rPr lang="ru-RU" dirty="0" smtClean="0"/>
              <a:t>	В </a:t>
            </a:r>
            <a:r>
              <a:rPr lang="ru-RU" dirty="0"/>
              <a:t>1998 году, в рамках своей 3-х месячной экспедиции на Каспий, город посетила «Команда Кусто» на судне «Алсион</a:t>
            </a:r>
            <a:r>
              <a:rPr lang="ru-RU" dirty="0" smtClean="0"/>
              <a:t>»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8" name="Picture 4" descr="C:\Users\Geldiyev\Desktop\314_7-01-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585" y="980728"/>
            <a:ext cx="3384376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zakir\Pictures\y_691e8c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17032"/>
            <a:ext cx="3087826" cy="2876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280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8000">
        <p15:prstTrans prst="wind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539552" y="0"/>
            <a:ext cx="8208912" cy="1669578"/>
          </a:xfrm>
        </p:spPr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58847"/>
            <a:ext cx="89289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На кольцевой полосе красного круга размером в 2 диаметра голубого круга изображены по ходу часовой стрелки пять основных ковровых </a:t>
            </a:r>
            <a:r>
              <a:rPr lang="ru-RU" sz="1600" dirty="0" smtClean="0"/>
              <a:t>гелей: </a:t>
            </a:r>
            <a:r>
              <a:rPr lang="ru-RU" sz="1600" dirty="0"/>
              <a:t>ахалтеке, салыр, эрсары, човдур, йомут, которые символизируют дружбу и сплоченность туркменского народа. В голубом круге изображен Янардаг — ахалтекинский конь первого и пожизненного Президента независимого нейтрального Туркменистана </a:t>
            </a:r>
            <a:r>
              <a:rPr lang="ru-RU" sz="1600" dirty="0" smtClean="0"/>
              <a:t>Сапармурада </a:t>
            </a:r>
            <a:r>
              <a:rPr lang="ru-RU" sz="1600" dirty="0"/>
              <a:t>Туркменбаши, гордость туркмен, олицетворение классического образца уникальной ахалтекинской </a:t>
            </a:r>
            <a:r>
              <a:rPr lang="ru-RU" sz="1600" dirty="0" smtClean="0"/>
              <a:t>породы</a:t>
            </a:r>
            <a:endParaRPr lang="ru-RU" sz="1600" dirty="0"/>
          </a:p>
          <a:p>
            <a:endParaRPr lang="ru-RU" sz="1600" dirty="0"/>
          </a:p>
          <a:p>
            <a:r>
              <a:rPr lang="ru-RU" sz="1600" dirty="0"/>
              <a:t>В 1992–2003 гг. герб Туркменистана имел круглую форму. По словам президента Туркменистана </a:t>
            </a:r>
            <a:r>
              <a:rPr lang="ru-RU" sz="1600" dirty="0" smtClean="0"/>
              <a:t>Сапармурада </a:t>
            </a:r>
            <a:r>
              <a:rPr lang="ru-RU" sz="1600" dirty="0"/>
              <a:t>Ниязова, предложившего изменить облик герба, восьмиугольник с древних времен у туркмен считается символом изобилия, мира и спокойствия.</a:t>
            </a:r>
          </a:p>
        </p:txBody>
      </p:sp>
      <p:pic>
        <p:nvPicPr>
          <p:cNvPr id="1026" name="Picture 2" descr="C:\Users\zakir\Pictures\currenc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74" y="2974082"/>
            <a:ext cx="7943477" cy="372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83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8000">
        <p:circle/>
      </p:transition>
    </mc:Choice>
    <mc:Fallback>
      <p:transition spd="slow" advClick="0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32048"/>
            <a:ext cx="8229600" cy="804664"/>
          </a:xfrm>
        </p:spPr>
        <p:txBody>
          <a:bodyPr/>
          <a:lstStyle/>
          <a:p>
            <a:r>
              <a:rPr lang="ru-RU" dirty="0" smtClean="0"/>
              <a:t>Столица моей Родины</a:t>
            </a:r>
            <a:endParaRPr lang="ru-RU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124744"/>
            <a:ext cx="8219256" cy="331236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	Ашхаба́д</a:t>
            </a:r>
            <a:r>
              <a:rPr lang="ru-RU" dirty="0"/>
              <a:t> (туркм. </a:t>
            </a:r>
            <a:r>
              <a:rPr lang="ru-RU" i="1" dirty="0"/>
              <a:t>Aşgabat</a:t>
            </a:r>
            <a:r>
              <a:rPr lang="ru-RU" dirty="0"/>
              <a:t>) — столица Туркменистана (Туркмении), крупнейший административно-политический, промышленный, научный и культурный центр государства. Ашхабад является отдельной административной единицей — город с правами велаята (области</a:t>
            </a:r>
            <a:r>
              <a:rPr lang="ru-RU" dirty="0" smtClean="0"/>
              <a:t>).</a:t>
            </a:r>
          </a:p>
          <a:p>
            <a:pPr marL="0" indent="0">
              <a:buNone/>
            </a:pPr>
            <a:r>
              <a:rPr lang="ru-RU" dirty="0" smtClean="0"/>
              <a:t>	Название </a:t>
            </a:r>
            <a:r>
              <a:rPr lang="ru-RU" dirty="0"/>
              <a:t>города произошло от персидского </a:t>
            </a:r>
            <a:r>
              <a:rPr lang="ru-RU" b="1" dirty="0"/>
              <a:t>эшг</a:t>
            </a:r>
            <a:r>
              <a:rPr lang="ru-RU" dirty="0"/>
              <a:t> — </a:t>
            </a:r>
            <a:r>
              <a:rPr lang="ru-RU" i="1" dirty="0"/>
              <a:t>любовь</a:t>
            </a:r>
            <a:r>
              <a:rPr lang="ru-RU" dirty="0"/>
              <a:t> и </a:t>
            </a:r>
            <a:r>
              <a:rPr lang="ru-RU" b="1" dirty="0"/>
              <a:t>абад</a:t>
            </a:r>
            <a:r>
              <a:rPr lang="ru-RU" dirty="0"/>
              <a:t> — </a:t>
            </a:r>
            <a:r>
              <a:rPr lang="ru-RU" i="1" dirty="0"/>
              <a:t>населённый</a:t>
            </a:r>
            <a:r>
              <a:rPr lang="ru-RU" dirty="0"/>
              <a:t>, </a:t>
            </a:r>
            <a:r>
              <a:rPr lang="ru-RU" i="1" dirty="0" smtClean="0"/>
              <a:t>благоустроенный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	С </a:t>
            </a:r>
            <a:r>
              <a:rPr lang="ru-RU" dirty="0"/>
              <a:t>момента основания в 1881 году и до 1919 года город назывался </a:t>
            </a:r>
            <a:r>
              <a:rPr lang="ru-RU" b="1" dirty="0"/>
              <a:t>Асхабад</a:t>
            </a:r>
            <a:r>
              <a:rPr lang="ru-RU" dirty="0"/>
              <a:t>, в 1919—1927 годах — </a:t>
            </a:r>
            <a:r>
              <a:rPr lang="ru-RU" b="1" dirty="0"/>
              <a:t>Полторацк</a:t>
            </a:r>
            <a:r>
              <a:rPr lang="ru-RU" dirty="0"/>
              <a:t> в честь революционного деятеля П. Г. Полторацкого, с 1927 года — Ашхабад.</a:t>
            </a:r>
          </a:p>
          <a:p>
            <a:pPr marL="0" indent="0">
              <a:buNone/>
            </a:pPr>
            <a:r>
              <a:rPr lang="ru-RU" dirty="0" smtClean="0"/>
              <a:t>	После </a:t>
            </a:r>
            <a:r>
              <a:rPr lang="ru-RU" dirty="0"/>
              <a:t>провозглашения независимости Туркменистаном 27 октября 1991 года, был переименован ряд названий населённых пунктов. В связи с этим в русскоязычных СМИ Туркмении, в том числе электронных, город именовался </a:t>
            </a:r>
            <a:r>
              <a:rPr lang="ru-RU" b="1" dirty="0"/>
              <a:t>Ашгабат</a:t>
            </a:r>
            <a:r>
              <a:rPr lang="ru-RU" dirty="0"/>
              <a:t>, так как именно эта форма более всего соответствует оригинальному туркменскому названию.</a:t>
            </a:r>
          </a:p>
          <a:p>
            <a:pPr marL="0" indent="0">
              <a:buNone/>
            </a:pPr>
            <a:r>
              <a:rPr lang="ru-RU" dirty="0" smtClean="0"/>
              <a:t>	В </a:t>
            </a:r>
            <a:r>
              <a:rPr lang="ru-RU" dirty="0"/>
              <a:t>настоящее время в законодательных актах Туркменистана (в их текстах на русском языке), в официальных средствах массовой информации, на официальных сайтах столица Туркменистана именуется Ашхабад.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 descr="C:\Users\Geldiyev\Desktop\Panorama_of_Ashgab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21088"/>
            <a:ext cx="7488832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11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/>
          <a:lstStyle/>
          <a:p>
            <a:r>
              <a:rPr lang="ru-RU" dirty="0" smtClean="0"/>
              <a:t>История столицы</a:t>
            </a:r>
            <a:endParaRPr lang="ru-RU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347864" y="980728"/>
            <a:ext cx="5338936" cy="5145435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dirty="0" smtClean="0"/>
              <a:t>	Город</a:t>
            </a:r>
            <a:r>
              <a:rPr lang="ru-RU" dirty="0"/>
              <a:t> </a:t>
            </a:r>
            <a:r>
              <a:rPr lang="ru-RU" b="1" dirty="0"/>
              <a:t>Асхабад</a:t>
            </a:r>
            <a:r>
              <a:rPr lang="ru-RU" dirty="0"/>
              <a:t> был основан на месте туркменского поселения в 1881 году как приграничное военное укрепление и административный центр Закаспийской области, управлялся военной администрацией. Состоял из множества глиняных домиков с фруктовыми садами, расположенных на прямых спроектированных улицах. Долгое время был одноэтажным, так как после нескольких землетрясений запретили строить выше. Население города в начале века было невелико, так в 1901 году оно составляло 36,5 тысяч человек, из них 11,2 тысяч персов, 10,7 </a:t>
            </a:r>
            <a:r>
              <a:rPr lang="ru-RU" dirty="0" smtClean="0"/>
              <a:t>тысяч русских</a:t>
            </a:r>
            <a:r>
              <a:rPr lang="ru-RU" dirty="0"/>
              <a:t>, 14,6 тысяч армян, азербайджанцев и прочих национальностей. Туркмены обитали вне города в своих </a:t>
            </a:r>
            <a:r>
              <a:rPr lang="ru-RU" dirty="0" smtClean="0"/>
              <a:t>кочевьях</a:t>
            </a:r>
            <a:r>
              <a:rPr lang="ru-RU" baseline="30000" dirty="0" smtClean="0"/>
              <a:t>[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	Мечеть </a:t>
            </a:r>
            <a:r>
              <a:rPr lang="ru-RU" dirty="0"/>
              <a:t>Эртугрул Гази в Ашхабаде.</a:t>
            </a:r>
          </a:p>
          <a:p>
            <a:pPr marL="0" indent="0">
              <a:buNone/>
            </a:pPr>
            <a:r>
              <a:rPr lang="ru-RU" dirty="0" smtClean="0"/>
              <a:t>	С </a:t>
            </a:r>
            <a:r>
              <a:rPr lang="ru-RU" dirty="0"/>
              <a:t>1881 по 1918 гг., город являлся административным центром Закаспийской области, с 1918 по 1925 гг. административный центр Туркменской </a:t>
            </a:r>
            <a:r>
              <a:rPr lang="ru-RU" dirty="0" smtClean="0"/>
              <a:t>области.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	В </a:t>
            </a:r>
            <a:r>
              <a:rPr lang="ru-RU" dirty="0"/>
              <a:t>феврале 1925 году Ашхабад (в это время носивший название Полторацк) получил официальный статус столицы Туркменской ССР.</a:t>
            </a:r>
          </a:p>
          <a:p>
            <a:pPr marL="0" indent="0">
              <a:buNone/>
            </a:pPr>
            <a:r>
              <a:rPr lang="ru-RU" dirty="0" smtClean="0"/>
              <a:t>	6 </a:t>
            </a:r>
            <a:r>
              <a:rPr lang="ru-RU" dirty="0"/>
              <a:t>октября 1948 года в Ашхабаде произошло катастрофическое землетрясение силой в эпицентре 9-10 баллов, одно из крупнейших землетрясений XX века. Город был почти полностью разрушен. По разным оценкам в тот день погибло от 1/2 до 2/3 населения города (то есть от 60 до 110 тысяч человек, так как сведения о числе жителей неточны).</a:t>
            </a:r>
          </a:p>
          <a:p>
            <a:pPr marL="0" indent="0">
              <a:buNone/>
            </a:pPr>
            <a:r>
              <a:rPr lang="ru-RU" dirty="0" smtClean="0"/>
              <a:t>	В</a:t>
            </a:r>
            <a:r>
              <a:rPr lang="ru-RU" dirty="0"/>
              <a:t> 1962 году Каракумский канал был доведён до Ашхабада, что позволило решить проблему хронического недостатка воды в городе.</a:t>
            </a:r>
          </a:p>
          <a:p>
            <a:pPr marL="0" indent="0">
              <a:buNone/>
            </a:pPr>
            <a:r>
              <a:rPr lang="ru-RU" dirty="0" smtClean="0"/>
              <a:t>	В</a:t>
            </a:r>
            <a:r>
              <a:rPr lang="ru-RU" dirty="0"/>
              <a:t> 2008 году в Ашхабаде было вооруженное выступление боевиков, вошедшее в историю, как Ашхабадский мятеж (2008).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C:\Users\Geldiyev\Desktop\4324 (1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5"/>
            <a:ext cx="295232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Geldiyev\Desktop\207253537_b8ec05d6f9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68" y="3751246"/>
            <a:ext cx="306084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541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93305"/>
          </a:xfrm>
        </p:spPr>
        <p:txBody>
          <a:bodyPr>
            <a:normAutofit fontScale="90000"/>
          </a:bodyPr>
          <a:lstStyle/>
          <a:p>
            <a:r>
              <a:rPr lang="ru-RU" dirty="0"/>
              <a:t>История и празднование</a:t>
            </a:r>
            <a:br>
              <a:rPr lang="ru-RU" dirty="0"/>
            </a:br>
            <a:endParaRPr lang="ru-RU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836713"/>
            <a:ext cx="8363272" cy="475252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sz="3700" dirty="0" smtClean="0"/>
              <a:t>В</a:t>
            </a:r>
            <a:r>
              <a:rPr lang="ru-RU" sz="3700" dirty="0"/>
              <a:t> 1992 году «День туркменского ковра» официально получил статус государственного </a:t>
            </a:r>
            <a:r>
              <a:rPr lang="ru-RU" sz="3700" dirty="0" smtClean="0"/>
              <a:t>праздника. </a:t>
            </a:r>
            <a:r>
              <a:rPr lang="ru-RU" sz="3700" dirty="0"/>
              <a:t>Человеку далёкому от туркменской культуры сложно понять, отчего этому, казалось бы рядовому ткацкому изделию уделяется столько внимания, однако, достаточно просто взглянуть на </a:t>
            </a:r>
            <a:r>
              <a:rPr lang="ru-RU" sz="3700" dirty="0" smtClean="0"/>
              <a:t>флаг</a:t>
            </a:r>
            <a:r>
              <a:rPr lang="ru-RU" sz="3700" dirty="0"/>
              <a:t> или герб Туркмении, как сразу бросится в глаза </a:t>
            </a:r>
            <a:r>
              <a:rPr lang="ru-RU" sz="3700" dirty="0" smtClean="0"/>
              <a:t>ковровый орнамент</a:t>
            </a:r>
            <a:r>
              <a:rPr lang="ru-RU" sz="3700" dirty="0"/>
              <a:t> изображённый на этих главных государственных символах страны. Издревле, для туркмен, ковёр всегда был одной из самых главных вещей в обиходе. Помимо этого, туркменский ковер (больше известный в мире как бухарский) являлся символом власти и достатка и, как утверждают некоторые источники, нёс сакральное </a:t>
            </a:r>
            <a:r>
              <a:rPr lang="ru-RU" sz="3700" dirty="0" smtClean="0"/>
              <a:t>значение.</a:t>
            </a:r>
            <a:endParaRPr lang="ru-RU" sz="3700" dirty="0"/>
          </a:p>
          <a:p>
            <a:pPr marL="0" indent="0">
              <a:buNone/>
            </a:pPr>
            <a:r>
              <a:rPr lang="ru-RU" sz="3700" dirty="0" smtClean="0"/>
              <a:t>	Исследователи </a:t>
            </a:r>
            <a:r>
              <a:rPr lang="ru-RU" sz="3700" dirty="0"/>
              <a:t>Востока писали в своих трудах следующее:</a:t>
            </a:r>
          </a:p>
          <a:p>
            <a:pPr marL="0" indent="0">
              <a:buNone/>
            </a:pPr>
            <a:r>
              <a:rPr lang="ru-RU" sz="3700" dirty="0" smtClean="0"/>
              <a:t>	«</a:t>
            </a:r>
            <a:r>
              <a:rPr lang="ru-RU" sz="3700" i="1" dirty="0" smtClean="0"/>
              <a:t>...</a:t>
            </a:r>
            <a:r>
              <a:rPr lang="ru-RU" sz="3700" i="1" dirty="0"/>
              <a:t>совершенная разница в стиле туркменских и персидских ковровых изделий, иная установка ткацкого станка, иной прием в использовании ткаческого материала, иная тональность и более высокая техника работы говорят за то, что ковровое ремесло у туркмен так же старо, если не старше, как у персов... развивалось оно, пожалуй, совершенно самостоятельно</a:t>
            </a:r>
            <a:r>
              <a:rPr lang="ru-RU" sz="3700" dirty="0"/>
              <a:t>» (С.Дуддин, 1927 год).</a:t>
            </a:r>
          </a:p>
          <a:p>
            <a:pPr marL="0" indent="0">
              <a:buNone/>
            </a:pPr>
            <a:r>
              <a:rPr lang="ru-RU" sz="3700" dirty="0" smtClean="0"/>
              <a:t>	«</a:t>
            </a:r>
            <a:r>
              <a:rPr lang="ru-RU" sz="3700" i="1" dirty="0" smtClean="0"/>
              <a:t>...</a:t>
            </a:r>
            <a:r>
              <a:rPr lang="ru-RU" sz="3700" i="1" dirty="0"/>
              <a:t>Знаменитое туркменское ковроделие зародилось именно на территории нынешнего Туркменистана; его корни уходят в седую древность, ибо уже в середине II тыс. до н.э. существовали ножи для обрезания ворсовой нити ковра отработанной и законченной формы. Появление таких инструментов можно отнести к первой половине II или даже к концу III тыс. до н.э.</a:t>
            </a:r>
            <a:r>
              <a:rPr lang="ru-RU" sz="3700" dirty="0"/>
              <a:t>» ( И.Н.Хлопин ).</a:t>
            </a:r>
          </a:p>
          <a:p>
            <a:pPr marL="0" indent="0">
              <a:buNone/>
            </a:pPr>
            <a:r>
              <a:rPr lang="ru-RU" sz="3700" dirty="0" smtClean="0"/>
              <a:t>	«</a:t>
            </a:r>
            <a:r>
              <a:rPr lang="ru-RU" sz="3700" i="1" dirty="0"/>
              <a:t>Кому хоть раз пришлось видеть туркменские ковры, тот никогда не спутает их с изделиями других племен и народов по одному его орнаменту, не говоря о технике...</a:t>
            </a:r>
            <a:r>
              <a:rPr lang="ru-RU" sz="3700" dirty="0"/>
              <a:t>» (искусствовед А. Фелькерзам, 1914 год</a:t>
            </a:r>
            <a:r>
              <a:rPr lang="ru-RU" sz="3700" dirty="0" smtClean="0"/>
              <a:t>)</a:t>
            </a:r>
            <a:endParaRPr lang="ru-RU" sz="3700" dirty="0"/>
          </a:p>
          <a:p>
            <a:pPr marL="0" indent="0">
              <a:buNone/>
            </a:pPr>
            <a:r>
              <a:rPr lang="ru-RU" sz="3700" dirty="0" smtClean="0"/>
              <a:t>	Эти </a:t>
            </a:r>
            <a:r>
              <a:rPr lang="ru-RU" sz="3700" dirty="0"/>
              <a:t>цитаты наглядно показывают, как глубоко туркменская культура и история Туркмении переплетаются с национальным ковровым промыслом.</a:t>
            </a:r>
          </a:p>
          <a:p>
            <a:pPr marL="0" indent="0">
              <a:buNone/>
            </a:pPr>
            <a:r>
              <a:rPr lang="ru-RU" sz="3700" dirty="0" smtClean="0"/>
              <a:t>	Центром </a:t>
            </a:r>
            <a:r>
              <a:rPr lang="ru-RU" sz="3700" dirty="0"/>
              <a:t>праздника уже традиционно является единственный на планете Музей туркменского ковра, который находится в столице Туркменистана городе Ашхабаде. Однако, правительство республики делает немало, чтобы празднование проходило максимально широко. Так, в 20098 году, с целью стимулировать творческий поиск, популяризировать национальное искусства ковроткачества и выявить новых талантливых мастериц и художников-дизайнеров в Туркменистане был объявлен национальный конкурс на лучший туркменский ковёр. Помимо этого, в этот по местному телевидению, радио и прочим СМИ проходят образовательные материалы рассказывающие о культуре туркмен, а по всей стране проходят всевозможные связанные с этим праздником мероприяти.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C:\Users\zakir\Pictures\260512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019547"/>
            <a:ext cx="2673377" cy="177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akir\Pictures\t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019547"/>
            <a:ext cx="2690345" cy="172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zakir\Pictures\The_largest_carpet_in_the_worl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019547"/>
            <a:ext cx="2592288" cy="17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137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3356992"/>
            <a:ext cx="8496944" cy="2880320"/>
          </a:xfrm>
        </p:spPr>
        <p:txBody>
          <a:bodyPr>
            <a:normAutofit/>
          </a:bodyPr>
          <a:lstStyle/>
          <a:p>
            <a:r>
              <a:rPr lang="ru-RU" sz="1800" dirty="0"/>
              <a:t/>
            </a:r>
            <a:br>
              <a:rPr lang="ru-RU" sz="18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Для кроя и шитья свадебного платья выбирали определенные дни, считавшиеся у мусульман удачными. От этого зависело благополучие невесты. Мастерили платье в доме невесты из ткани, подаренной женихом. Кроила платье уважаемая на селе женщина, многодетная мать, в окружении близких подружек невесты. Они забирали обрезки материала - на счастье.</a:t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2051" name="Picture 3" descr="C:\Users\zakir\Pictures\weddin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05" y="208856"/>
            <a:ext cx="3616093" cy="271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1920" y="845622"/>
            <a:ext cx="19753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prstClr val="black"/>
                </a:solidFill>
                <a:ea typeface="+mj-ea"/>
                <a:cs typeface="+mj-cs"/>
              </a:rPr>
              <a:t>Платье</a:t>
            </a:r>
            <a:endParaRPr lang="ru-RU" sz="3600" dirty="0"/>
          </a:p>
        </p:txBody>
      </p:sp>
      <p:pic>
        <p:nvPicPr>
          <p:cNvPr id="2052" name="Picture 4" descr="C:\Users\zakir\Pictures\Obryady-i-ritualy-turkmenskoy-svadby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8640"/>
            <a:ext cx="2736304" cy="3305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827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8000">
        <p15:prstTrans prst="crush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988" y="3933056"/>
            <a:ext cx="8593460" cy="2592288"/>
          </a:xfrm>
        </p:spPr>
        <p:txBody>
          <a:bodyPr>
            <a:normAutofit fontScale="62500" lnSpcReduction="20000"/>
          </a:bodyPr>
          <a:lstStyle/>
          <a:p>
            <a:r>
              <a:rPr lang="ru-RU" dirty="0">
                <a:solidFill>
                  <a:srgbClr val="444444"/>
                </a:solidFill>
                <a:latin typeface="Arial"/>
                <a:ea typeface="Calibri"/>
              </a:rPr>
              <a:t/>
            </a:r>
            <a:br>
              <a:rPr lang="ru-RU" dirty="0">
                <a:solidFill>
                  <a:srgbClr val="444444"/>
                </a:solidFill>
                <a:latin typeface="Arial"/>
                <a:ea typeface="Calibri"/>
              </a:rPr>
            </a:br>
            <a:r>
              <a:rPr lang="ru-RU" dirty="0">
                <a:solidFill>
                  <a:srgbClr val="444444"/>
                </a:solidFill>
                <a:latin typeface="Arial"/>
                <a:ea typeface="Calibri"/>
              </a:rPr>
              <a:t/>
            </a:r>
            <a:br>
              <a:rPr lang="ru-RU" dirty="0">
                <a:solidFill>
                  <a:srgbClr val="444444"/>
                </a:solidFill>
                <a:latin typeface="Arial"/>
                <a:ea typeface="Calibri"/>
              </a:rPr>
            </a:br>
            <a:r>
              <a:rPr lang="ru-RU" dirty="0">
                <a:solidFill>
                  <a:srgbClr val="444444"/>
                </a:solidFill>
                <a:latin typeface="Arial"/>
                <a:ea typeface="Calibri"/>
              </a:rPr>
              <a:t>Конь у туркмен издавна являлся священным животным. Трудно представить туркмена без коня. «Конь - равноправный член туркменской семьи», - говорят здесь. Бережное и трепетное отношение к коню туркмены пронесли через тысячелетия. Уже в V в. до н. э. «отец истории» Геродот сообщал, что предки туркмен, избрали коня символом солнца, так как, по их представлениям, самому быстрому светилу на земле должно было соответствовать самое быстроногое на земле животное.</a:t>
            </a:r>
            <a:endParaRPr lang="ru-RU" dirty="0"/>
          </a:p>
        </p:txBody>
      </p:sp>
      <p:pic>
        <p:nvPicPr>
          <p:cNvPr id="4098" name="Picture 2" descr="C:\Users\zakir\Pictures\post-11669989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1" y="-3981"/>
            <a:ext cx="3117700" cy="386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zakir\Pictures\Ahalteke-horse-pho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081"/>
            <a:ext cx="3203849" cy="383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03848" y="205508"/>
            <a:ext cx="2952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444444"/>
                </a:solidFill>
                <a:latin typeface="Arial"/>
                <a:ea typeface="Calibri"/>
              </a:rPr>
              <a:t>Ахал текинцы</a:t>
            </a:r>
            <a:r>
              <a:rPr lang="ru-RU" sz="3200" dirty="0">
                <a:solidFill>
                  <a:srgbClr val="444444"/>
                </a:solidFill>
                <a:latin typeface="Arial"/>
                <a:ea typeface="Calibri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5924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8000">
        <p15:prstTrans prst="peelOff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 на последок расскажу вам об одной из традиций Туркменистана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«День </a:t>
            </a:r>
            <a:r>
              <a:rPr lang="ru-RU" dirty="0"/>
              <a:t>туркменского </a:t>
            </a:r>
            <a:r>
              <a:rPr lang="ru-RU" dirty="0" smtClean="0"/>
              <a:t>ковра»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51520" y="1855266"/>
            <a:ext cx="4618856" cy="4281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«</a:t>
            </a:r>
            <a:r>
              <a:rPr lang="ru-RU" b="1" dirty="0"/>
              <a:t>День туркменского ковра</a:t>
            </a:r>
            <a:r>
              <a:rPr lang="ru-RU" dirty="0"/>
              <a:t>» — национальный праздник, который ежегодно отмечается в Республике Туркменистан </a:t>
            </a:r>
            <a:r>
              <a:rPr lang="ru-RU" dirty="0" smtClean="0"/>
              <a:t>в последнее</a:t>
            </a:r>
            <a:r>
              <a:rPr lang="ru-RU" dirty="0"/>
              <a:t> </a:t>
            </a:r>
            <a:r>
              <a:rPr lang="ru-RU" dirty="0" smtClean="0"/>
              <a:t>воскресенье</a:t>
            </a:r>
            <a:r>
              <a:rPr lang="ru-RU" dirty="0"/>
              <a:t> мая.</a:t>
            </a:r>
          </a:p>
        </p:txBody>
      </p:sp>
      <p:pic>
        <p:nvPicPr>
          <p:cNvPr id="4098" name="Picture 2" descr="C:\Users\Geldiyev\Downloads\Turkmencarpet_Len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00809"/>
            <a:ext cx="3384376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Başlık 1"/>
          <p:cNvSpPr txBox="1">
            <a:spLocks/>
          </p:cNvSpPr>
          <p:nvPr/>
        </p:nvSpPr>
        <p:spPr>
          <a:xfrm>
            <a:off x="107504" y="28529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5292080" y="6021288"/>
            <a:ext cx="3744416" cy="622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Туркменский ковёр-портрет Владимира Ильича Ленина. 1925 год.</a:t>
            </a:r>
          </a:p>
        </p:txBody>
      </p:sp>
    </p:spTree>
    <p:extLst>
      <p:ext uri="{BB962C8B-B14F-4D97-AF65-F5344CB8AC3E}">
        <p14:creationId xmlns:p14="http://schemas.microsoft.com/office/powerpoint/2010/main" val="19894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8000">
        <p15:prstTrans prst="fallOve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27089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Спасибо большое за внимание !!!</a:t>
            </a:r>
            <a:endParaRPr lang="ru-RU" dirty="0"/>
          </a:p>
        </p:txBody>
      </p:sp>
      <p:pic>
        <p:nvPicPr>
          <p:cNvPr id="3074" name="Picture 2" descr="C:\Users\zakir\Pictures\znvuypjHA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46" y="3573016"/>
            <a:ext cx="8421817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zakir\Pictures\16KvMCca-M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515" y="138484"/>
            <a:ext cx="4202947" cy="2693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akir\Pictures\Z0zcxRwnhE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3651"/>
            <a:ext cx="2448272" cy="2693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576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8000">
        <p14:flash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319</Words>
  <Application>Microsoft Office PowerPoint</Application>
  <PresentationFormat>Экран (4:3)</PresentationFormat>
  <Paragraphs>75</Paragraphs>
  <Slides>13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Calibri</vt:lpstr>
      <vt:lpstr>Ofis Teması</vt:lpstr>
      <vt:lpstr>Презентация PowerPoint</vt:lpstr>
      <vt:lpstr>В этой презентации я расскажу вам о моей Родине !!!</vt:lpstr>
      <vt:lpstr>Презентация PowerPoint</vt:lpstr>
      <vt:lpstr>Основные сведения о государстве</vt:lpstr>
      <vt:lpstr>Немного о родном городе</vt:lpstr>
      <vt:lpstr> </vt:lpstr>
      <vt:lpstr>Столица моей Родины</vt:lpstr>
      <vt:lpstr>История столицы</vt:lpstr>
      <vt:lpstr>История и празднование </vt:lpstr>
      <vt:lpstr>  Для кроя и шитья свадебного платья выбирали определенные дни, считавшиеся у мусульман удачными. От этого зависело благополучие невесты. Мастерили платье в доме невесты из ткани, подаренной женихом. Кроила платье уважаемая на селе женщина, многодетная мать, в окружении близких подружек невесты. Они забирали обрезки материала - на счастье. </vt:lpstr>
      <vt:lpstr>Презентация PowerPoint</vt:lpstr>
      <vt:lpstr>И на последок расскажу вам об одной из традиций Туркменистана «День туркменского ковра» </vt:lpstr>
      <vt:lpstr>Спасибо большое за внимание !!!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 этой презинтации я расскажу вам о моей Родине !!!</dc:title>
  <dc:creator>Geldiyev</dc:creator>
  <cp:lastModifiedBy>zakirchik</cp:lastModifiedBy>
  <cp:revision>29</cp:revision>
  <dcterms:created xsi:type="dcterms:W3CDTF">2010-12-28T17:03:05Z</dcterms:created>
  <dcterms:modified xsi:type="dcterms:W3CDTF">2014-04-17T09:43:18Z</dcterms:modified>
</cp:coreProperties>
</file>